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291" r:id="rId3"/>
    <p:sldId id="292" r:id="rId4"/>
    <p:sldId id="294" r:id="rId5"/>
    <p:sldId id="308" r:id="rId6"/>
    <p:sldId id="295" r:id="rId7"/>
    <p:sldId id="30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73B"/>
    <a:srgbClr val="4F81BD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70128" autoAdjust="0"/>
  </p:normalViewPr>
  <p:slideViewPr>
    <p:cSldViewPr>
      <p:cViewPr varScale="1">
        <p:scale>
          <a:sx n="60" d="100"/>
          <a:sy n="60" d="100"/>
        </p:scale>
        <p:origin x="201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49999999999997E-2"/>
          <c:y val="0.05"/>
          <c:w val="0.95416666666666672"/>
          <c:h val="0.8337603346456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tint val="50000"/>
                    <a:satMod val="300000"/>
                  </a:schemeClr>
                </a:gs>
                <a:gs pos="35000">
                  <a:schemeClr val="accent2">
                    <a:shade val="65000"/>
                    <a:tint val="37000"/>
                    <a:satMod val="300000"/>
                  </a:schemeClr>
                </a:gs>
                <a:gs pos="100000">
                  <a:schemeClr val="accent2">
                    <a:shade val="6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כיום</c:v>
                </c:pt>
                <c:pt idx="1">
                  <c:v>תוך עשור</c:v>
                </c:pt>
                <c:pt idx="2">
                  <c:v>עד שנת 2040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74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6-42F1-92D1-5AF9BA2A99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כיום</c:v>
                </c:pt>
                <c:pt idx="1">
                  <c:v>תוך עשור</c:v>
                </c:pt>
                <c:pt idx="2">
                  <c:v>עד שנת 2040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17B6-42F1-92D1-5AF9BA2A99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tint val="50000"/>
                    <a:satMod val="300000"/>
                  </a:schemeClr>
                </a:gs>
                <a:gs pos="35000">
                  <a:schemeClr val="accent2">
                    <a:tint val="65000"/>
                    <a:tint val="37000"/>
                    <a:satMod val="300000"/>
                  </a:schemeClr>
                </a:gs>
                <a:gs pos="100000">
                  <a:schemeClr val="accent2">
                    <a:tint val="6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tint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כיום</c:v>
                </c:pt>
                <c:pt idx="1">
                  <c:v>תוך עשור</c:v>
                </c:pt>
                <c:pt idx="2">
                  <c:v>עד שנת 2040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17B6-42F1-92D1-5AF9BA2A9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4983304"/>
        <c:axId val="444986048"/>
      </c:barChart>
      <c:catAx>
        <c:axId val="44498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86048"/>
        <c:crosses val="autoZero"/>
        <c:auto val="1"/>
        <c:lblAlgn val="l"/>
        <c:lblOffset val="100"/>
        <c:noMultiLvlLbl val="0"/>
      </c:catAx>
      <c:valAx>
        <c:axId val="44498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98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1F61-506C-4C3F-B096-3AEF0EA8DD4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74000-6215-4AD5-80A7-0CCE6E3F3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מידי שנה עולות על כבישי ישראל 280,000</a:t>
            </a:r>
            <a:r>
              <a:rPr lang="he-IL" baseline="0" dirty="0"/>
              <a:t> מכוניות חדשות.</a:t>
            </a:r>
          </a:p>
          <a:p>
            <a:r>
              <a:rPr lang="he-IL" baseline="0" dirty="0"/>
              <a:t>ב 4 השנים האחרונות עלו על כבישי ישראל יותר ממליון מכוניות חדדשות!</a:t>
            </a:r>
            <a:endParaRPr lang="he-IL" dirty="0"/>
          </a:p>
          <a:p>
            <a:r>
              <a:rPr lang="he-IL" b="1" dirty="0"/>
              <a:t>אל</a:t>
            </a:r>
            <a:r>
              <a:rPr lang="he-IL" b="1" baseline="0" dirty="0"/>
              <a:t> תגידו ככה זה. זה לא ככה ביתר המדינות.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השלכות</a:t>
            </a:r>
            <a:r>
              <a:rPr lang="he-IL" baseline="0" dirty="0"/>
              <a:t> סביבתיות – התחממות גלובלית. צורך בהפקת אנרגיוה מרובה (בישראל קצת גידול צריכת האנרגיה כפול מהממוצע העולמי)</a:t>
            </a:r>
          </a:p>
          <a:p>
            <a:pPr algn="r" rtl="1"/>
            <a:r>
              <a:rPr lang="he-IL" baseline="0" dirty="0"/>
              <a:t>השלכות על הבריאות שלנו – אסטמה, סרטן.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הנתונים</a:t>
            </a:r>
            <a:r>
              <a:rPr lang="he-IL" baseline="0" dirty="0"/>
              <a:t> האלה מתייחסים שנה האחרונה!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2019,</a:t>
            </a:r>
            <a:r>
              <a:rPr lang="he-IL" baseline="0" dirty="0"/>
              <a:t> מרכז המחקר והמידע של הכנסת</a:t>
            </a:r>
          </a:p>
          <a:p>
            <a:pPr algn="r" rtl="1"/>
            <a:r>
              <a:rPr lang="he-IL" baseline="0" dirty="0"/>
              <a:t>3000-4000 שקל בחודש החזקת רכב. במשפחה עם שני רכבים לרוב הוצאות התחבורה היא ההוצאה החודשית הגבוהה ביותר, אפילו יותר מהמשכנתא.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העומס בקבישי מקשה את ההגעה מהפרפיפריה</a:t>
            </a:r>
            <a:r>
              <a:rPr lang="he-IL" baseline="0" dirty="0"/>
              <a:t> למרכז וזה מעמיק את הפערים.</a:t>
            </a:r>
          </a:p>
          <a:p>
            <a:pPr algn="r" rtl="1"/>
            <a:r>
              <a:rPr lang="he-IL" baseline="0" dirty="0"/>
              <a:t>בא לידי ביטוי באפשרוייות תעסוקה, רפואה, תרבות, השכלה...</a:t>
            </a:r>
          </a:p>
          <a:p>
            <a:pPr algn="r" rtl="1"/>
            <a:endParaRPr lang="he-IL" baseline="0" dirty="0"/>
          </a:p>
          <a:p>
            <a:pPr algn="r" rtl="1"/>
            <a:r>
              <a:rPr lang="he-IL" baseline="0" dirty="0"/>
              <a:t>מעצים את משבר הדיור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ככה</a:t>
            </a:r>
            <a:r>
              <a:rPr lang="he-IL" baseline="0" dirty="0"/>
              <a:t> נראה המעיין שלי.</a:t>
            </a:r>
          </a:p>
          <a:p>
            <a:pPr algn="r" rtl="1"/>
            <a:r>
              <a:rPr lang="he-IL" baseline="0" dirty="0"/>
              <a:t>זמן זה איכות חיים. זה היכולת לפתח תחביבים ותחומי עניין, להשקיע במשפחות ובחברים שלנו, להעשיר את עצמנו. </a:t>
            </a:r>
          </a:p>
          <a:p>
            <a:pPr algn="r" rtl="1"/>
            <a:r>
              <a:rPr lang="he-IL" baseline="0" dirty="0"/>
              <a:t>זה גם איך – יותר אזורים ירוקים. ערים נעימיות וירוקות, שקטות ומזמינות.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הפיתרון</a:t>
            </a:r>
            <a:r>
              <a:rPr lang="he-IL" baseline="0"/>
              <a:t> הוא תחבורה ציבורית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3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347C-9AEE-45B4-9EA2-B5B781A5DBE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25021"/>
          <a:stretch/>
        </p:blipFill>
        <p:spPr>
          <a:xfrm>
            <a:off x="0" y="-1"/>
            <a:ext cx="9144000" cy="63093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576" y="360950"/>
            <a:ext cx="7840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צפיפות התנועה בכבישי ישראל היא הגבוהה במדינות ה-</a:t>
            </a:r>
            <a:r>
              <a:rPr lang="en-US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OECD</a:t>
            </a:r>
            <a:endParaRPr lang="he-IL" sz="4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he-IL" sz="4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פי 3.5 מהממוצע במדינות אלו.</a:t>
            </a:r>
            <a:endParaRPr lang="en-US" sz="4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29200"/>
            <a:ext cx="2423692" cy="187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009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</p:spTree>
    <p:extLst>
      <p:ext uri="{BB962C8B-B14F-4D97-AF65-F5344CB8AC3E}">
        <p14:creationId xmlns:p14="http://schemas.microsoft.com/office/powerpoint/2010/main" val="175093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6" y="5517232"/>
            <a:ext cx="2050816" cy="1584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009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  <p:pic>
        <p:nvPicPr>
          <p:cNvPr id="1026" name="Picture 2" descr="תוצאת תמונה עבור זיהום אוויר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-196" r="-252" b="196"/>
          <a:stretch/>
        </p:blipFill>
        <p:spPr bwMode="auto">
          <a:xfrm>
            <a:off x="441256" y="764704"/>
            <a:ext cx="8261487" cy="432698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500" y="4946347"/>
            <a:ext cx="771100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e-IL" sz="2400" dirty="0"/>
              <a:t>פליטות כלי הרכב הם גורם </a:t>
            </a:r>
            <a:r>
              <a:rPr lang="he-IL" sz="3600" dirty="0"/>
              <a:t>זיהום האוויר </a:t>
            </a:r>
            <a:r>
              <a:rPr lang="he-IL" sz="2400" dirty="0"/>
              <a:t>העיקרי בערים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48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4009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67" y="351252"/>
            <a:ext cx="7634979" cy="516598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12991" y="5165244"/>
            <a:ext cx="7164933" cy="892552"/>
          </a:xfrm>
          <a:prstGeom prst="rect">
            <a:avLst/>
          </a:prstGeom>
          <a:solidFill>
            <a:srgbClr val="D9D9D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he-IL" sz="2400" dirty="0"/>
              <a:t>עלייה של 14% במספר</a:t>
            </a:r>
            <a:r>
              <a:rPr lang="he-IL" sz="2800" dirty="0"/>
              <a:t> התאונות הקטלניות</a:t>
            </a:r>
          </a:p>
          <a:p>
            <a:pPr algn="ctr" rtl="1"/>
            <a:r>
              <a:rPr lang="he-IL" sz="2400" dirty="0"/>
              <a:t>עלייה של 18% במספר ההרוגים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6038F-B6AB-4E4D-AEA3-4F0AF81BD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6" y="5517232"/>
            <a:ext cx="20508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תוצאת תמונה עבור קבצנים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478"/>
            <a:ext cx="7938592" cy="487256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171" y="5147803"/>
            <a:ext cx="7164933" cy="523220"/>
          </a:xfrm>
          <a:prstGeom prst="rect">
            <a:avLst/>
          </a:prstGeom>
          <a:solidFill>
            <a:srgbClr val="D9D9D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he-IL" sz="2800" dirty="0"/>
              <a:t>הנזק השנתי למשק כתוצאה מהגודש בכבישים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63688" y="536846"/>
            <a:ext cx="6104481" cy="4064000"/>
            <a:chOff x="1675190" y="1287563"/>
            <a:chExt cx="6104481" cy="4064000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887998249"/>
                </p:ext>
              </p:extLst>
            </p:nvPr>
          </p:nvGraphicFramePr>
          <p:xfrm>
            <a:off x="1683671" y="1287563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675190" y="3441890"/>
              <a:ext cx="14493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8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35</a:t>
              </a:r>
            </a:p>
            <a:p>
              <a:pPr algn="ctr"/>
              <a:r>
                <a:rPr lang="he-IL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מיליארד ש"ח</a:t>
              </a:r>
            </a:p>
            <a:p>
              <a:pPr algn="ctr"/>
              <a:r>
                <a:rPr lang="he-IL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בשנה</a:t>
              </a:r>
              <a:endParaRPr lang="en-US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37878" y="2364672"/>
              <a:ext cx="14493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8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74</a:t>
              </a:r>
            </a:p>
            <a:p>
              <a:pPr algn="ctr"/>
              <a:r>
                <a:rPr lang="he-IL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מיליארד ש"ח</a:t>
              </a:r>
            </a:p>
            <a:p>
              <a:pPr algn="ctr"/>
              <a:r>
                <a:rPr lang="he-IL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בשנה</a:t>
              </a:r>
              <a:endParaRPr lang="en-US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1601" y="1586234"/>
              <a:ext cx="14493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8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100</a:t>
              </a:r>
            </a:p>
            <a:p>
              <a:pPr algn="ctr"/>
              <a:r>
                <a:rPr lang="he-IL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מיליארד ש"ח</a:t>
              </a:r>
            </a:p>
            <a:p>
              <a:pPr algn="ctr"/>
              <a:r>
                <a:rPr lang="he-IL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בשנה</a:t>
              </a:r>
              <a:endParaRPr lang="en-US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64009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7F01DF-4F55-4BEB-B508-93E25C2375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6" y="5517232"/>
            <a:ext cx="20508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6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9"/>
          <a:stretch/>
        </p:blipFill>
        <p:spPr bwMode="auto">
          <a:xfrm>
            <a:off x="732526" y="878260"/>
            <a:ext cx="7678947" cy="46085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64009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DE68D-9670-466B-AA67-133F6976F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6" y="5517232"/>
            <a:ext cx="20508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" b="19961"/>
          <a:stretch/>
        </p:blipFill>
        <p:spPr>
          <a:xfrm>
            <a:off x="683384" y="374738"/>
            <a:ext cx="7840488" cy="469754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64009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384" y="4654443"/>
            <a:ext cx="7840488" cy="923330"/>
          </a:xfrm>
          <a:prstGeom prst="rect">
            <a:avLst/>
          </a:prstGeom>
          <a:solidFill>
            <a:srgbClr val="D9D9D9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400"/>
            </a:lvl1pPr>
          </a:lstStyle>
          <a:p>
            <a:r>
              <a:rPr lang="he-IL" sz="1800" dirty="0"/>
              <a:t>"זמן הוא ההון היחיד שיש לאדם</a:t>
            </a:r>
          </a:p>
          <a:p>
            <a:r>
              <a:rPr lang="he-IL" sz="1800" dirty="0"/>
              <a:t> והדבר היחיד שהאדם אינו יכול להרשות לעצמו לאבד." </a:t>
            </a:r>
          </a:p>
          <a:p>
            <a:r>
              <a:rPr lang="he-IL" sz="1800" dirty="0"/>
              <a:t>תומס אדיסון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E8D43-1D92-4872-A7E2-F08250C51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6" y="5517232"/>
            <a:ext cx="20508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4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4009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072940" cy="5166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5082B3-E09E-4E22-B369-96D8976A0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6" y="5517232"/>
            <a:ext cx="20508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1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317</Words>
  <Application>Microsoft Office PowerPoint</Application>
  <PresentationFormat>On-screen Show (4:3)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George Clinton</cp:lastModifiedBy>
  <cp:revision>100</cp:revision>
  <dcterms:created xsi:type="dcterms:W3CDTF">2019-09-18T21:49:08Z</dcterms:created>
  <dcterms:modified xsi:type="dcterms:W3CDTF">2020-10-14T09:23:46Z</dcterms:modified>
</cp:coreProperties>
</file>